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5620"/>
    <p:restoredTop sz="94660"/>
  </p:normalViewPr>
  <p:slideViewPr>
    <p:cSldViewPr>
      <p:cViewPr>
        <p:scale>
          <a:sx n="60" d="100"/>
          <a:sy n="60" d="100"/>
        </p:scale>
        <p:origin x="-90" y="-33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B92445C7-F5DD-43F3-9C7F-F1DEDEBBEBAA}" type="datetimeFigureOut">
              <a:rPr lang="en-US" smtClean="0"/>
              <a:pPr/>
              <a:t>5/17/2011</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5BAC5899-B520-4597-A65D-213630E0F57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2445C7-F5DD-43F3-9C7F-F1DEDEBBEBAA}" type="datetimeFigureOut">
              <a:rPr lang="en-US" smtClean="0"/>
              <a:pPr/>
              <a:t>5/17/2011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AC5899-B520-4597-A65D-213630E0F57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2445C7-F5DD-43F3-9C7F-F1DEDEBBEBAA}" type="datetimeFigureOut">
              <a:rPr lang="en-US" smtClean="0"/>
              <a:pPr/>
              <a:t>5/17/2011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AC5899-B520-4597-A65D-213630E0F57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B92445C7-F5DD-43F3-9C7F-F1DEDEBBEBAA}" type="datetimeFigureOut">
              <a:rPr lang="en-US" smtClean="0"/>
              <a:pPr/>
              <a:t>5/17/2011</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5BAC5899-B520-4597-A65D-213630E0F57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B92445C7-F5DD-43F3-9C7F-F1DEDEBBEBAA}" type="datetimeFigureOut">
              <a:rPr lang="en-US" smtClean="0"/>
              <a:pPr/>
              <a:t>5/17/2011</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5BAC5899-B520-4597-A65D-213630E0F572}"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B92445C7-F5DD-43F3-9C7F-F1DEDEBBEBAA}" type="datetimeFigureOut">
              <a:rPr lang="en-US" smtClean="0"/>
              <a:pPr/>
              <a:t>5/17/2011</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5BAC5899-B520-4597-A65D-213630E0F57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B92445C7-F5DD-43F3-9C7F-F1DEDEBBEBAA}" type="datetimeFigureOut">
              <a:rPr lang="en-US" smtClean="0"/>
              <a:pPr/>
              <a:t>5/17/2011</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5BAC5899-B520-4597-A65D-213630E0F57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92445C7-F5DD-43F3-9C7F-F1DEDEBBEBAA}" type="datetimeFigureOut">
              <a:rPr lang="en-US" smtClean="0"/>
              <a:pPr/>
              <a:t>5/17/2011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BAC5899-B520-4597-A65D-213630E0F57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B92445C7-F5DD-43F3-9C7F-F1DEDEBBEBAA}" type="datetimeFigureOut">
              <a:rPr lang="en-US" smtClean="0"/>
              <a:pPr/>
              <a:t>5/17/2011</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5BAC5899-B520-4597-A65D-213630E0F57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B92445C7-F5DD-43F3-9C7F-F1DEDEBBEBAA}" type="datetimeFigureOut">
              <a:rPr lang="en-US" smtClean="0"/>
              <a:pPr/>
              <a:t>5/17/2011</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5BAC5899-B520-4597-A65D-213630E0F57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B92445C7-F5DD-43F3-9C7F-F1DEDEBBEBAA}" type="datetimeFigureOut">
              <a:rPr lang="en-US" smtClean="0"/>
              <a:pPr/>
              <a:t>5/17/2011</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5BAC5899-B520-4597-A65D-213630E0F57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B92445C7-F5DD-43F3-9C7F-F1DEDEBBEBAA}" type="datetimeFigureOut">
              <a:rPr lang="en-US" smtClean="0"/>
              <a:pPr/>
              <a:t>5/17/2011</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5BAC5899-B520-4597-A65D-213630E0F572}"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 Id="rId4" Type="http://schemas.openxmlformats.org/officeDocument/2006/relationships/image" Target="../media/image11.emf"/></Relationships>
</file>

<file path=ppt/slides/_rels/slide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Thumb Dexterity vs. Gaming</a:t>
            </a:r>
            <a:endParaRPr lang="en-US" dirty="0"/>
          </a:p>
        </p:txBody>
      </p:sp>
      <p:sp>
        <p:nvSpPr>
          <p:cNvPr id="3" name="Subtitle 2"/>
          <p:cNvSpPr>
            <a:spLocks noGrp="1"/>
          </p:cNvSpPr>
          <p:nvPr>
            <p:ph type="subTitle" idx="1"/>
          </p:nvPr>
        </p:nvSpPr>
        <p:spPr/>
        <p:txBody>
          <a:bodyPr/>
          <a:lstStyle/>
          <a:p>
            <a:r>
              <a:rPr lang="en-US" dirty="0" smtClean="0"/>
              <a:t>By:</a:t>
            </a:r>
          </a:p>
          <a:p>
            <a:r>
              <a:rPr lang="en-US" dirty="0" smtClean="0"/>
              <a:t>Jimmy </a:t>
            </a:r>
            <a:r>
              <a:rPr lang="en-US" dirty="0" err="1" smtClean="0"/>
              <a:t>Lavery</a:t>
            </a:r>
            <a:endParaRPr lang="en-US" dirty="0"/>
          </a:p>
          <a:p>
            <a:r>
              <a:rPr lang="en-US" dirty="0" smtClean="0"/>
              <a:t>Brandon </a:t>
            </a:r>
            <a:r>
              <a:rPr lang="en-US" dirty="0" err="1" smtClean="0"/>
              <a:t>Dalessandro</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Marginal Distribution </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769937" y="1752600"/>
            <a:ext cx="2887663" cy="2362200"/>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print"/>
          <a:srcRect/>
          <a:stretch>
            <a:fillRect/>
          </a:stretch>
        </p:blipFill>
        <p:spPr bwMode="auto">
          <a:xfrm>
            <a:off x="5410200" y="1752600"/>
            <a:ext cx="2887663" cy="2362200"/>
          </a:xfrm>
          <a:prstGeom prst="rect">
            <a:avLst/>
          </a:prstGeom>
          <a:noFill/>
          <a:ln w="9525">
            <a:noFill/>
            <a:miter lim="800000"/>
            <a:headEnd/>
            <a:tailEnd/>
          </a:ln>
          <a:effectLst/>
        </p:spPr>
      </p:pic>
      <p:sp>
        <p:nvSpPr>
          <p:cNvPr id="6" name="TextBox 5"/>
          <p:cNvSpPr txBox="1"/>
          <p:nvPr/>
        </p:nvSpPr>
        <p:spPr>
          <a:xfrm>
            <a:off x="1219200" y="4267200"/>
            <a:ext cx="2271776" cy="923330"/>
          </a:xfrm>
          <a:prstGeom prst="rect">
            <a:avLst/>
          </a:prstGeom>
          <a:noFill/>
        </p:spPr>
        <p:txBody>
          <a:bodyPr wrap="none" rtlCol="0">
            <a:spAutoFit/>
          </a:bodyPr>
          <a:lstStyle/>
          <a:p>
            <a:r>
              <a:rPr lang="en-US" dirty="0" smtClean="0"/>
              <a:t>Always – 28.1%</a:t>
            </a:r>
          </a:p>
          <a:p>
            <a:r>
              <a:rPr lang="en-US" dirty="0" smtClean="0"/>
              <a:t>Never – 40.6%</a:t>
            </a:r>
          </a:p>
          <a:p>
            <a:r>
              <a:rPr lang="en-US" dirty="0" smtClean="0"/>
              <a:t>Sometimes – 31.3%</a:t>
            </a:r>
            <a:endParaRPr lang="en-US" dirty="0"/>
          </a:p>
        </p:txBody>
      </p:sp>
      <p:sp>
        <p:nvSpPr>
          <p:cNvPr id="7" name="TextBox 6"/>
          <p:cNvSpPr txBox="1"/>
          <p:nvPr/>
        </p:nvSpPr>
        <p:spPr>
          <a:xfrm>
            <a:off x="5867400" y="4267200"/>
            <a:ext cx="1980029" cy="646331"/>
          </a:xfrm>
          <a:prstGeom prst="rect">
            <a:avLst/>
          </a:prstGeom>
          <a:noFill/>
        </p:spPr>
        <p:txBody>
          <a:bodyPr wrap="none" rtlCol="0">
            <a:spAutoFit/>
          </a:bodyPr>
          <a:lstStyle/>
          <a:p>
            <a:r>
              <a:rPr lang="en-US" dirty="0" smtClean="0"/>
              <a:t>Females – 46.9%</a:t>
            </a:r>
          </a:p>
          <a:p>
            <a:r>
              <a:rPr lang="en-US" dirty="0" smtClean="0"/>
              <a:t>Males – 53.1%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Independence</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457200" y="1524000"/>
            <a:ext cx="3314700" cy="4411663"/>
          </a:xfrm>
          <a:prstGeom prst="rect">
            <a:avLst/>
          </a:prstGeom>
          <a:noFill/>
          <a:ln w="9525">
            <a:noFill/>
            <a:miter lim="800000"/>
            <a:headEnd/>
            <a:tailEnd/>
          </a:ln>
          <a:effectLst/>
        </p:spPr>
      </p:pic>
      <p:sp>
        <p:nvSpPr>
          <p:cNvPr id="5" name="TextBox 4"/>
          <p:cNvSpPr txBox="1"/>
          <p:nvPr/>
        </p:nvSpPr>
        <p:spPr>
          <a:xfrm>
            <a:off x="4114800" y="1524000"/>
            <a:ext cx="4648200" cy="1754326"/>
          </a:xfrm>
          <a:prstGeom prst="rect">
            <a:avLst/>
          </a:prstGeom>
          <a:noFill/>
        </p:spPr>
        <p:txBody>
          <a:bodyPr wrap="square" rtlCol="0">
            <a:spAutoFit/>
          </a:bodyPr>
          <a:lstStyle/>
          <a:p>
            <a:pPr>
              <a:buFont typeface="Arial" pitchFamily="34" charset="0"/>
              <a:buChar char="•"/>
            </a:pPr>
            <a:r>
              <a:rPr lang="en-US" dirty="0" smtClean="0"/>
              <a:t>The Chi-Squared value is 8.053 with 2 degrees of freedom</a:t>
            </a:r>
          </a:p>
          <a:p>
            <a:pPr>
              <a:buFont typeface="Arial" pitchFamily="34" charset="0"/>
              <a:buChar char="•"/>
            </a:pPr>
            <a:r>
              <a:rPr lang="en-US" dirty="0" smtClean="0"/>
              <a:t>The P-Value is 0.018, which is less than the alpha of .05</a:t>
            </a:r>
          </a:p>
          <a:p>
            <a:pPr>
              <a:buFont typeface="Arial" pitchFamily="34" charset="0"/>
              <a:buChar char="•"/>
            </a:pPr>
            <a:r>
              <a:rPr lang="en-US" dirty="0" smtClean="0"/>
              <a:t>This means that the two variables are dependent on one another</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C:\Users\Lavery.J221\AppData\Local\Microsoft\Windows\Temporary Internet Files\Content.IE5\LNTT231C\MC900441322[1].png"/>
          <p:cNvPicPr>
            <a:picLocks noChangeAspect="1" noChangeArrowheads="1"/>
          </p:cNvPicPr>
          <p:nvPr/>
        </p:nvPicPr>
        <p:blipFill>
          <a:blip r:embed="rId2" cstate="print"/>
          <a:srcRect/>
          <a:stretch>
            <a:fillRect/>
          </a:stretch>
        </p:blipFill>
        <p:spPr bwMode="auto">
          <a:xfrm>
            <a:off x="4114800" y="4191000"/>
            <a:ext cx="1981200" cy="1981200"/>
          </a:xfrm>
          <a:prstGeom prst="rect">
            <a:avLst/>
          </a:prstGeom>
          <a:noFill/>
        </p:spPr>
      </p:pic>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We have concluded that video games do have an effect on thumb dexterity</a:t>
            </a:r>
          </a:p>
          <a:p>
            <a:r>
              <a:rPr lang="en-US" dirty="0" smtClean="0"/>
              <a:t>So if your parents are ever yelling at you for playing too much Xbox, just tell them your improving your finger dexterity</a:t>
            </a:r>
            <a:endParaRPr lang="en-US" dirty="0"/>
          </a:p>
        </p:txBody>
      </p:sp>
      <p:pic>
        <p:nvPicPr>
          <p:cNvPr id="4098" name="Picture 2" descr="C:\Users\Lavery.J221\AppData\Local\Microsoft\Windows\Temporary Internet Files\Content.IE5\Q5B8NBDZ\MC900433817[1].png"/>
          <p:cNvPicPr>
            <a:picLocks noChangeAspect="1" noChangeArrowheads="1"/>
          </p:cNvPicPr>
          <p:nvPr/>
        </p:nvPicPr>
        <p:blipFill>
          <a:blip r:embed="rId3" cstate="print"/>
          <a:srcRect/>
          <a:stretch>
            <a:fillRect/>
          </a:stretch>
        </p:blipFill>
        <p:spPr bwMode="auto">
          <a:xfrm>
            <a:off x="2743200" y="4419600"/>
            <a:ext cx="1828800" cy="18288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Huh? Please Explain.</a:t>
            </a:r>
            <a:endParaRPr lang="en-US" dirty="0"/>
          </a:p>
        </p:txBody>
      </p:sp>
      <p:sp>
        <p:nvSpPr>
          <p:cNvPr id="3" name="Content Placeholder 2"/>
          <p:cNvSpPr>
            <a:spLocks noGrp="1"/>
          </p:cNvSpPr>
          <p:nvPr>
            <p:ph idx="1"/>
          </p:nvPr>
        </p:nvSpPr>
        <p:spPr/>
        <p:txBody>
          <a:bodyPr/>
          <a:lstStyle/>
          <a:p>
            <a:r>
              <a:rPr lang="en-US" dirty="0" smtClean="0"/>
              <a:t>People have said that video games can actually improve your hand-eye coordination</a:t>
            </a:r>
          </a:p>
          <a:p>
            <a:r>
              <a:rPr lang="en-US" dirty="0" smtClean="0"/>
              <a:t>Wanted to see whether this hypothesis was true</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Test</a:t>
            </a:r>
            <a:endParaRPr lang="en-US" dirty="0"/>
          </a:p>
        </p:txBody>
      </p:sp>
      <p:sp>
        <p:nvSpPr>
          <p:cNvPr id="3" name="Content Placeholder 2"/>
          <p:cNvSpPr>
            <a:spLocks noGrp="1"/>
          </p:cNvSpPr>
          <p:nvPr>
            <p:ph idx="1"/>
          </p:nvPr>
        </p:nvSpPr>
        <p:spPr/>
        <p:txBody>
          <a:bodyPr/>
          <a:lstStyle/>
          <a:p>
            <a:r>
              <a:rPr lang="en-US" dirty="0" smtClean="0"/>
              <a:t>Had our subjects hit the ENTER button on a calculator as many times as possible with their thumb in the minute</a:t>
            </a:r>
          </a:p>
          <a:p>
            <a:r>
              <a:rPr lang="en-US" dirty="0" smtClean="0"/>
              <a:t>Recorded the number of hits along with their gender, what hand they write with, and how often they play video games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Data</a:t>
            </a:r>
            <a:endParaRPr lang="en-US" dirty="0"/>
          </a:p>
        </p:txBody>
      </p:sp>
      <p:pic>
        <p:nvPicPr>
          <p:cNvPr id="5" name="Picture 4"/>
          <p:cNvPicPr/>
          <p:nvPr/>
        </p:nvPicPr>
        <p:blipFill>
          <a:blip r:embed="rId2" cstate="print"/>
          <a:srcRect/>
          <a:stretch>
            <a:fillRect/>
          </a:stretch>
        </p:blipFill>
        <p:spPr bwMode="auto">
          <a:xfrm>
            <a:off x="685800" y="1600200"/>
            <a:ext cx="5105400" cy="3200400"/>
          </a:xfrm>
          <a:prstGeom prst="rect">
            <a:avLst/>
          </a:prstGeom>
          <a:noFill/>
          <a:ln w="9525">
            <a:noFill/>
            <a:miter lim="800000"/>
            <a:headEnd/>
            <a:tailEnd/>
          </a:ln>
        </p:spPr>
      </p:pic>
      <p:pic>
        <p:nvPicPr>
          <p:cNvPr id="1026" name="Picture 2"/>
          <p:cNvPicPr>
            <a:picLocks noChangeAspect="1" noChangeArrowheads="1"/>
          </p:cNvPicPr>
          <p:nvPr/>
        </p:nvPicPr>
        <p:blipFill>
          <a:blip r:embed="rId3" cstate="print"/>
          <a:srcRect/>
          <a:stretch>
            <a:fillRect/>
          </a:stretch>
        </p:blipFill>
        <p:spPr bwMode="auto">
          <a:xfrm>
            <a:off x="5791200" y="1600201"/>
            <a:ext cx="2209800" cy="3200400"/>
          </a:xfrm>
          <a:prstGeom prst="rect">
            <a:avLst/>
          </a:prstGeom>
          <a:noFill/>
          <a:ln w="9525">
            <a:noFill/>
            <a:miter lim="800000"/>
            <a:headEnd/>
            <a:tailEnd/>
          </a:ln>
          <a:effectLst/>
        </p:spPr>
      </p:pic>
      <p:sp>
        <p:nvSpPr>
          <p:cNvPr id="8" name="TextBox 7"/>
          <p:cNvSpPr txBox="1"/>
          <p:nvPr/>
        </p:nvSpPr>
        <p:spPr>
          <a:xfrm>
            <a:off x="762000" y="5410200"/>
            <a:ext cx="7772400" cy="1200329"/>
          </a:xfrm>
          <a:prstGeom prst="rect">
            <a:avLst/>
          </a:prstGeom>
          <a:noFill/>
        </p:spPr>
        <p:txBody>
          <a:bodyPr wrap="square" rtlCol="0">
            <a:spAutoFit/>
          </a:bodyPr>
          <a:lstStyle/>
          <a:p>
            <a:pPr>
              <a:buFont typeface="Arial" pitchFamily="34" charset="0"/>
              <a:buChar char="•"/>
            </a:pPr>
            <a:r>
              <a:rPr lang="en-US" dirty="0" smtClean="0"/>
              <a:t>The shape of the data is approximately normal</a:t>
            </a:r>
          </a:p>
          <a:p>
            <a:pPr>
              <a:buFont typeface="Arial" pitchFamily="34" charset="0"/>
              <a:buChar char="•"/>
            </a:pPr>
            <a:r>
              <a:rPr lang="en-US" dirty="0" smtClean="0"/>
              <a:t>The mean and median are approximately the same, so either could be used as the center</a:t>
            </a:r>
          </a:p>
          <a:p>
            <a:pPr>
              <a:buFont typeface="Arial" pitchFamily="34" charset="0"/>
              <a:buChar char="•"/>
            </a:pPr>
            <a:r>
              <a:rPr lang="en-US" dirty="0" smtClean="0"/>
              <a:t>The standard deviation would be used for the spread</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Normal Probability Plot</a:t>
            </a:r>
            <a:endParaRPr lang="en-US" dirty="0"/>
          </a:p>
        </p:txBody>
      </p:sp>
      <p:pic>
        <p:nvPicPr>
          <p:cNvPr id="4" name="Picture 3"/>
          <p:cNvPicPr/>
          <p:nvPr/>
        </p:nvPicPr>
        <p:blipFill>
          <a:blip r:embed="rId2" cstate="print"/>
          <a:srcRect/>
          <a:stretch>
            <a:fillRect/>
          </a:stretch>
        </p:blipFill>
        <p:spPr bwMode="auto">
          <a:xfrm>
            <a:off x="762000" y="1600200"/>
            <a:ext cx="3810000" cy="3429000"/>
          </a:xfrm>
          <a:prstGeom prst="rect">
            <a:avLst/>
          </a:prstGeom>
          <a:noFill/>
          <a:ln w="9525">
            <a:noFill/>
            <a:miter lim="800000"/>
            <a:headEnd/>
            <a:tailEnd/>
          </a:ln>
        </p:spPr>
      </p:pic>
      <p:sp>
        <p:nvSpPr>
          <p:cNvPr id="5" name="TextBox 4"/>
          <p:cNvSpPr txBox="1"/>
          <p:nvPr/>
        </p:nvSpPr>
        <p:spPr>
          <a:xfrm>
            <a:off x="4876800" y="1600200"/>
            <a:ext cx="3962400" cy="3970318"/>
          </a:xfrm>
          <a:prstGeom prst="rect">
            <a:avLst/>
          </a:prstGeom>
          <a:noFill/>
        </p:spPr>
        <p:txBody>
          <a:bodyPr wrap="square" rtlCol="0">
            <a:spAutoFit/>
          </a:bodyPr>
          <a:lstStyle/>
          <a:p>
            <a:r>
              <a:rPr lang="en-US" sz="2800" dirty="0" smtClean="0"/>
              <a:t>When the data is plotted on the normal probability plot, you can see that the data is very straight and linear. This means that the data fits the normal model very well.</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Gender</a:t>
            </a:r>
            <a:endParaRPr lang="en-US" dirty="0"/>
          </a:p>
        </p:txBody>
      </p:sp>
      <p:pic>
        <p:nvPicPr>
          <p:cNvPr id="4" name="Picture 3"/>
          <p:cNvPicPr/>
          <p:nvPr/>
        </p:nvPicPr>
        <p:blipFill>
          <a:blip r:embed="rId2" cstate="print"/>
          <a:srcRect/>
          <a:stretch>
            <a:fillRect/>
          </a:stretch>
        </p:blipFill>
        <p:spPr bwMode="auto">
          <a:xfrm>
            <a:off x="304800" y="1752600"/>
            <a:ext cx="3886200" cy="3048000"/>
          </a:xfrm>
          <a:prstGeom prst="rect">
            <a:avLst/>
          </a:prstGeom>
          <a:noFill/>
          <a:ln w="9525">
            <a:noFill/>
            <a:miter lim="800000"/>
            <a:headEnd/>
            <a:tailEnd/>
          </a:ln>
        </p:spPr>
      </p:pic>
      <p:pic>
        <p:nvPicPr>
          <p:cNvPr id="6" name="Picture 5"/>
          <p:cNvPicPr/>
          <p:nvPr/>
        </p:nvPicPr>
        <p:blipFill>
          <a:blip r:embed="rId3" cstate="print"/>
          <a:srcRect/>
          <a:stretch>
            <a:fillRect/>
          </a:stretch>
        </p:blipFill>
        <p:spPr bwMode="auto">
          <a:xfrm>
            <a:off x="4191000" y="1752600"/>
            <a:ext cx="2428875" cy="3048000"/>
          </a:xfrm>
          <a:prstGeom prst="rect">
            <a:avLst/>
          </a:prstGeom>
          <a:noFill/>
          <a:ln w="9525">
            <a:noFill/>
            <a:miter lim="800000"/>
            <a:headEnd/>
            <a:tailEnd/>
          </a:ln>
        </p:spPr>
      </p:pic>
      <p:sp>
        <p:nvSpPr>
          <p:cNvPr id="7" name="TextBox 6"/>
          <p:cNvSpPr txBox="1"/>
          <p:nvPr/>
        </p:nvSpPr>
        <p:spPr>
          <a:xfrm>
            <a:off x="304800" y="5181600"/>
            <a:ext cx="8534400" cy="1477328"/>
          </a:xfrm>
          <a:prstGeom prst="rect">
            <a:avLst/>
          </a:prstGeom>
          <a:noFill/>
        </p:spPr>
        <p:txBody>
          <a:bodyPr wrap="square" rtlCol="0">
            <a:spAutoFit/>
          </a:bodyPr>
          <a:lstStyle/>
          <a:p>
            <a:pPr>
              <a:buFont typeface="Arial" pitchFamily="34" charset="0"/>
              <a:buChar char="•"/>
            </a:pPr>
            <a:r>
              <a:rPr lang="en-US" dirty="0" smtClean="0"/>
              <a:t> If we exclude the outlier for females, both the male and female data plots are approximately normal</a:t>
            </a:r>
          </a:p>
          <a:p>
            <a:pPr>
              <a:buFont typeface="Arial" pitchFamily="34" charset="0"/>
              <a:buChar char="•"/>
            </a:pPr>
            <a:r>
              <a:rPr lang="en-US" dirty="0" smtClean="0"/>
              <a:t> The median and mean for males is higher than the median and mean of females</a:t>
            </a:r>
          </a:p>
          <a:p>
            <a:pPr>
              <a:buFont typeface="Arial" pitchFamily="34" charset="0"/>
              <a:buChar char="•"/>
            </a:pPr>
            <a:r>
              <a:rPr lang="en-US" dirty="0" smtClean="0"/>
              <a:t> T</a:t>
            </a:r>
            <a:r>
              <a:rPr lang="en-US" dirty="0" smtClean="0"/>
              <a:t>he males have a much smaller spread than the females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 Game Frequency</a:t>
            </a:r>
            <a:endParaRPr lang="en-US" dirty="0"/>
          </a:p>
        </p:txBody>
      </p:sp>
      <p:pic>
        <p:nvPicPr>
          <p:cNvPr id="4" name="Picture 3"/>
          <p:cNvPicPr/>
          <p:nvPr/>
        </p:nvPicPr>
        <p:blipFill>
          <a:blip r:embed="rId2" cstate="print"/>
          <a:srcRect/>
          <a:stretch>
            <a:fillRect/>
          </a:stretch>
        </p:blipFill>
        <p:spPr bwMode="auto">
          <a:xfrm>
            <a:off x="457200" y="1905000"/>
            <a:ext cx="3962400" cy="3048000"/>
          </a:xfrm>
          <a:prstGeom prst="rect">
            <a:avLst/>
          </a:prstGeom>
          <a:noFill/>
          <a:ln w="9525">
            <a:noFill/>
            <a:miter lim="800000"/>
            <a:headEnd/>
            <a:tailEnd/>
          </a:ln>
        </p:spPr>
      </p:pic>
      <p:pic>
        <p:nvPicPr>
          <p:cNvPr id="5" name="Picture 4"/>
          <p:cNvPicPr/>
          <p:nvPr/>
        </p:nvPicPr>
        <p:blipFill>
          <a:blip r:embed="rId3" cstate="print"/>
          <a:srcRect/>
          <a:stretch>
            <a:fillRect/>
          </a:stretch>
        </p:blipFill>
        <p:spPr bwMode="auto">
          <a:xfrm>
            <a:off x="4419600" y="1905000"/>
            <a:ext cx="2905125" cy="3048000"/>
          </a:xfrm>
          <a:prstGeom prst="rect">
            <a:avLst/>
          </a:prstGeom>
          <a:noFill/>
          <a:ln w="9525">
            <a:noFill/>
            <a:miter lim="800000"/>
            <a:headEnd/>
            <a:tailEnd/>
          </a:ln>
        </p:spPr>
      </p:pic>
      <p:sp>
        <p:nvSpPr>
          <p:cNvPr id="6" name="TextBox 5"/>
          <p:cNvSpPr txBox="1"/>
          <p:nvPr/>
        </p:nvSpPr>
        <p:spPr>
          <a:xfrm>
            <a:off x="457200" y="5103674"/>
            <a:ext cx="8382000" cy="1754326"/>
          </a:xfrm>
          <a:prstGeom prst="rect">
            <a:avLst/>
          </a:prstGeom>
          <a:noFill/>
        </p:spPr>
        <p:txBody>
          <a:bodyPr wrap="square" rtlCol="0">
            <a:spAutoFit/>
          </a:bodyPr>
          <a:lstStyle/>
          <a:p>
            <a:pPr>
              <a:buFont typeface="Arial" pitchFamily="34" charset="0"/>
              <a:buChar char="•"/>
            </a:pPr>
            <a:r>
              <a:rPr lang="en-US" dirty="0" smtClean="0"/>
              <a:t>With the exclusion of the outliers, the three </a:t>
            </a:r>
            <a:r>
              <a:rPr lang="en-US" dirty="0" err="1" smtClean="0"/>
              <a:t>boxplots</a:t>
            </a:r>
            <a:r>
              <a:rPr lang="en-US" dirty="0" smtClean="0"/>
              <a:t> are approximately normal in shape</a:t>
            </a:r>
          </a:p>
          <a:p>
            <a:pPr>
              <a:buFont typeface="Arial" pitchFamily="34" charset="0"/>
              <a:buChar char="•"/>
            </a:pPr>
            <a:r>
              <a:rPr lang="en-US" dirty="0" smtClean="0"/>
              <a:t>The median of Always is the higher than the median of Sometimes, which is higher than the median of Never</a:t>
            </a:r>
          </a:p>
          <a:p>
            <a:pPr>
              <a:buFont typeface="Arial" pitchFamily="34" charset="0"/>
              <a:buChar char="•"/>
            </a:pPr>
            <a:r>
              <a:rPr lang="en-US" dirty="0" smtClean="0"/>
              <a:t>The spread of Sometimes is smaller than the spread for Never, which is smaller than the spread for Always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Overall Data</a:t>
            </a:r>
            <a:endParaRPr lang="en-US" dirty="0"/>
          </a:p>
        </p:txBody>
      </p:sp>
      <p:pic>
        <p:nvPicPr>
          <p:cNvPr id="5" name="Picture 4"/>
          <p:cNvPicPr/>
          <p:nvPr/>
        </p:nvPicPr>
        <p:blipFill>
          <a:blip r:embed="rId2" cstate="print"/>
          <a:srcRect/>
          <a:stretch>
            <a:fillRect/>
          </a:stretch>
        </p:blipFill>
        <p:spPr bwMode="auto">
          <a:xfrm>
            <a:off x="5638800" y="990600"/>
            <a:ext cx="2857500" cy="2333625"/>
          </a:xfrm>
          <a:prstGeom prst="rect">
            <a:avLst/>
          </a:prstGeom>
          <a:noFill/>
          <a:ln w="9525">
            <a:noFill/>
            <a:miter lim="800000"/>
            <a:headEnd/>
            <a:tailEnd/>
          </a:ln>
        </p:spPr>
      </p:pic>
      <p:pic>
        <p:nvPicPr>
          <p:cNvPr id="6" name="Picture 5"/>
          <p:cNvPicPr/>
          <p:nvPr/>
        </p:nvPicPr>
        <p:blipFill>
          <a:blip r:embed="rId3" cstate="print"/>
          <a:srcRect/>
          <a:stretch>
            <a:fillRect/>
          </a:stretch>
        </p:blipFill>
        <p:spPr bwMode="auto">
          <a:xfrm>
            <a:off x="5638800" y="4114800"/>
            <a:ext cx="2857500" cy="2333625"/>
          </a:xfrm>
          <a:prstGeom prst="rect">
            <a:avLst/>
          </a:prstGeom>
          <a:noFill/>
          <a:ln w="9525">
            <a:noFill/>
            <a:miter lim="800000"/>
            <a:headEnd/>
            <a:tailEnd/>
          </a:ln>
        </p:spPr>
      </p:pic>
      <p:sp>
        <p:nvSpPr>
          <p:cNvPr id="7" name="TextBox 6"/>
          <p:cNvSpPr txBox="1"/>
          <p:nvPr/>
        </p:nvSpPr>
        <p:spPr>
          <a:xfrm>
            <a:off x="1066800" y="1447800"/>
            <a:ext cx="3048000" cy="923330"/>
          </a:xfrm>
          <a:prstGeom prst="rect">
            <a:avLst/>
          </a:prstGeom>
          <a:noFill/>
        </p:spPr>
        <p:txBody>
          <a:bodyPr wrap="square" rtlCol="0">
            <a:spAutoFit/>
          </a:bodyPr>
          <a:lstStyle/>
          <a:p>
            <a:r>
              <a:rPr lang="en-US" dirty="0" smtClean="0"/>
              <a:t>Marginal  Distribution for both Gender and Video Game Frequency</a:t>
            </a:r>
            <a:endParaRPr lang="en-US" dirty="0"/>
          </a:p>
        </p:txBody>
      </p:sp>
      <p:sp>
        <p:nvSpPr>
          <p:cNvPr id="8" name="TextBox 7"/>
          <p:cNvSpPr txBox="1"/>
          <p:nvPr/>
        </p:nvSpPr>
        <p:spPr>
          <a:xfrm>
            <a:off x="5638800" y="533400"/>
            <a:ext cx="2682145" cy="369332"/>
          </a:xfrm>
          <a:prstGeom prst="rect">
            <a:avLst/>
          </a:prstGeom>
          <a:noFill/>
        </p:spPr>
        <p:txBody>
          <a:bodyPr wrap="none" rtlCol="0">
            <a:spAutoFit/>
          </a:bodyPr>
          <a:lstStyle/>
          <a:p>
            <a:r>
              <a:rPr lang="en-US" dirty="0" smtClean="0"/>
              <a:t>Distribution by Gender</a:t>
            </a:r>
            <a:endParaRPr lang="en-US" dirty="0"/>
          </a:p>
        </p:txBody>
      </p:sp>
      <p:sp>
        <p:nvSpPr>
          <p:cNvPr id="9" name="TextBox 8"/>
          <p:cNvSpPr txBox="1"/>
          <p:nvPr/>
        </p:nvSpPr>
        <p:spPr>
          <a:xfrm>
            <a:off x="5638800" y="3505200"/>
            <a:ext cx="3200400" cy="646331"/>
          </a:xfrm>
          <a:prstGeom prst="rect">
            <a:avLst/>
          </a:prstGeom>
          <a:noFill/>
        </p:spPr>
        <p:txBody>
          <a:bodyPr wrap="square" rtlCol="0">
            <a:spAutoFit/>
          </a:bodyPr>
          <a:lstStyle/>
          <a:p>
            <a:r>
              <a:rPr lang="en-US" dirty="0" smtClean="0"/>
              <a:t>Distribution by Video Game Frequency</a:t>
            </a:r>
            <a:endParaRPr lang="en-US" dirty="0"/>
          </a:p>
        </p:txBody>
      </p:sp>
      <p:pic>
        <p:nvPicPr>
          <p:cNvPr id="10" name="Picture 9"/>
          <p:cNvPicPr/>
          <p:nvPr/>
        </p:nvPicPr>
        <p:blipFill>
          <a:blip r:embed="rId4" cstate="print"/>
          <a:srcRect/>
          <a:stretch>
            <a:fillRect/>
          </a:stretch>
        </p:blipFill>
        <p:spPr bwMode="auto">
          <a:xfrm>
            <a:off x="1066800" y="2438400"/>
            <a:ext cx="3733800" cy="19812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Conditional Distribution</a:t>
            </a:r>
            <a:endParaRPr lang="en-US" dirty="0"/>
          </a:p>
        </p:txBody>
      </p:sp>
      <p:sp>
        <p:nvSpPr>
          <p:cNvPr id="6" name="TextBox 5"/>
          <p:cNvSpPr txBox="1"/>
          <p:nvPr/>
        </p:nvSpPr>
        <p:spPr>
          <a:xfrm>
            <a:off x="4267200" y="1371600"/>
            <a:ext cx="4648200" cy="2862322"/>
          </a:xfrm>
          <a:prstGeom prst="rect">
            <a:avLst/>
          </a:prstGeom>
          <a:noFill/>
        </p:spPr>
        <p:txBody>
          <a:bodyPr wrap="square" rtlCol="0">
            <a:spAutoFit/>
          </a:bodyPr>
          <a:lstStyle/>
          <a:p>
            <a:pPr>
              <a:buFont typeface="Arial" pitchFamily="34" charset="0"/>
              <a:buChar char="•"/>
            </a:pPr>
            <a:r>
              <a:rPr lang="en-US" dirty="0" smtClean="0"/>
              <a:t> Of all females that took part in our sample, 13.3% said they always play </a:t>
            </a:r>
            <a:r>
              <a:rPr lang="en-US" dirty="0" smtClean="0"/>
              <a:t>v</a:t>
            </a:r>
            <a:r>
              <a:rPr lang="en-US" dirty="0" smtClean="0"/>
              <a:t>ideo games, 66.6% said they never play video games, and 20% said they sometimes play video games.</a:t>
            </a:r>
          </a:p>
          <a:p>
            <a:pPr>
              <a:buFont typeface="Arial" pitchFamily="34" charset="0"/>
              <a:buChar char="•"/>
            </a:pPr>
            <a:r>
              <a:rPr lang="en-US" dirty="0" smtClean="0"/>
              <a:t> </a:t>
            </a:r>
            <a:r>
              <a:rPr lang="en-US" dirty="0" smtClean="0"/>
              <a:t>Of all males that took part in our sample, 41.1% always play video games, 17.6% never play video games, and 41.1% sometimes play video games</a:t>
            </a:r>
          </a:p>
          <a:p>
            <a:pPr>
              <a:buFont typeface="Arial" pitchFamily="34" charset="0"/>
              <a:buChar char="•"/>
            </a:pPr>
            <a:endParaRPr lang="en-US" dirty="0"/>
          </a:p>
        </p:txBody>
      </p:sp>
      <p:pic>
        <p:nvPicPr>
          <p:cNvPr id="7" name="Picture 6"/>
          <p:cNvPicPr/>
          <p:nvPr/>
        </p:nvPicPr>
        <p:blipFill>
          <a:blip r:embed="rId2" cstate="print"/>
          <a:srcRect/>
          <a:stretch>
            <a:fillRect/>
          </a:stretch>
        </p:blipFill>
        <p:spPr bwMode="auto">
          <a:xfrm>
            <a:off x="990600" y="1447800"/>
            <a:ext cx="3143250" cy="2000250"/>
          </a:xfrm>
          <a:prstGeom prst="rect">
            <a:avLst/>
          </a:prstGeom>
          <a:noFill/>
          <a:ln w="9525">
            <a:noFill/>
            <a:miter lim="800000"/>
            <a:headEnd/>
            <a:tailEnd/>
          </a:ln>
        </p:spPr>
      </p:pic>
      <p:pic>
        <p:nvPicPr>
          <p:cNvPr id="8" name="Picture 7"/>
          <p:cNvPicPr/>
          <p:nvPr/>
        </p:nvPicPr>
        <p:blipFill>
          <a:blip r:embed="rId3" cstate="print"/>
          <a:srcRect/>
          <a:stretch>
            <a:fillRect/>
          </a:stretch>
        </p:blipFill>
        <p:spPr bwMode="auto">
          <a:xfrm>
            <a:off x="1066800" y="3962400"/>
            <a:ext cx="3000375" cy="2047875"/>
          </a:xfrm>
          <a:prstGeom prst="rect">
            <a:avLst/>
          </a:prstGeom>
          <a:noFill/>
          <a:ln w="9525">
            <a:noFill/>
            <a:miter lim="800000"/>
            <a:headEnd/>
            <a:tailEnd/>
          </a:ln>
        </p:spPr>
      </p:pic>
      <p:sp>
        <p:nvSpPr>
          <p:cNvPr id="10" name="TextBox 9"/>
          <p:cNvSpPr txBox="1"/>
          <p:nvPr/>
        </p:nvSpPr>
        <p:spPr>
          <a:xfrm>
            <a:off x="4191000" y="3962400"/>
            <a:ext cx="4648200" cy="2585323"/>
          </a:xfrm>
          <a:prstGeom prst="rect">
            <a:avLst/>
          </a:prstGeom>
          <a:noFill/>
        </p:spPr>
        <p:txBody>
          <a:bodyPr wrap="square" rtlCol="0">
            <a:spAutoFit/>
          </a:bodyPr>
          <a:lstStyle/>
          <a:p>
            <a:pPr>
              <a:buFont typeface="Arial" pitchFamily="34" charset="0"/>
              <a:buChar char="•"/>
            </a:pPr>
            <a:r>
              <a:rPr lang="en-US" dirty="0" smtClean="0"/>
              <a:t> For all subjects who answered that they always play video games, 22% are females and 78% are males.</a:t>
            </a:r>
          </a:p>
          <a:p>
            <a:pPr>
              <a:buFont typeface="Arial" pitchFamily="34" charset="0"/>
              <a:buChar char="•"/>
            </a:pPr>
            <a:r>
              <a:rPr lang="en-US" dirty="0" smtClean="0"/>
              <a:t> </a:t>
            </a:r>
            <a:r>
              <a:rPr lang="en-US" dirty="0" smtClean="0"/>
              <a:t>For all subjects who answered that they never play video games, 77% were females and 23% were males.</a:t>
            </a:r>
          </a:p>
          <a:p>
            <a:pPr>
              <a:buFont typeface="Arial" pitchFamily="34" charset="0"/>
              <a:buChar char="•"/>
            </a:pPr>
            <a:r>
              <a:rPr lang="en-US" dirty="0" smtClean="0"/>
              <a:t> </a:t>
            </a:r>
            <a:r>
              <a:rPr lang="en-US" dirty="0" smtClean="0"/>
              <a:t>For all subjects who answered that they sometimes play video games, 30% were females and 70% were males.</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131</TotalTime>
  <Words>518</Words>
  <Application>Microsoft Office PowerPoint</Application>
  <PresentationFormat>On-screen Show (4:3)</PresentationFormat>
  <Paragraphs>47</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Verve</vt:lpstr>
      <vt:lpstr>Thumb Dexterity vs. Gaming</vt:lpstr>
      <vt:lpstr>Huh? Please Explain.</vt:lpstr>
      <vt:lpstr>Our Test</vt:lpstr>
      <vt:lpstr>The Data</vt:lpstr>
      <vt:lpstr>Normal Probability Plot</vt:lpstr>
      <vt:lpstr>Gender</vt:lpstr>
      <vt:lpstr>Video Game Frequency</vt:lpstr>
      <vt:lpstr>Overall Data</vt:lpstr>
      <vt:lpstr>Conditional Distribution</vt:lpstr>
      <vt:lpstr>Marginal Distribution </vt:lpstr>
      <vt:lpstr>Independence</vt:lpstr>
      <vt:lpstr>Conclusion</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Thumb Dexterity vs. Gaming</dc:title>
  <dc:creator>Lavery.J221</dc:creator>
  <cp:lastModifiedBy>Lavery.J221</cp:lastModifiedBy>
  <cp:revision>14</cp:revision>
  <dcterms:created xsi:type="dcterms:W3CDTF">2011-05-16T11:34:18Z</dcterms:created>
  <dcterms:modified xsi:type="dcterms:W3CDTF">2011-05-17T12:35:16Z</dcterms:modified>
</cp:coreProperties>
</file>